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1" r:id="rId1"/>
  </p:sldMasterIdLst>
  <p:notesMasterIdLst>
    <p:notesMasterId r:id="rId19"/>
  </p:notesMasterIdLst>
  <p:sldIdLst>
    <p:sldId id="256" r:id="rId2"/>
    <p:sldId id="260" r:id="rId3"/>
    <p:sldId id="272" r:id="rId4"/>
    <p:sldId id="259" r:id="rId5"/>
    <p:sldId id="280" r:id="rId6"/>
    <p:sldId id="274" r:id="rId7"/>
    <p:sldId id="283" r:id="rId8"/>
    <p:sldId id="281" r:id="rId9"/>
    <p:sldId id="290" r:id="rId10"/>
    <p:sldId id="284" r:id="rId11"/>
    <p:sldId id="285" r:id="rId12"/>
    <p:sldId id="286" r:id="rId13"/>
    <p:sldId id="287" r:id="rId14"/>
    <p:sldId id="288" r:id="rId15"/>
    <p:sldId id="291" r:id="rId16"/>
    <p:sldId id="28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6" autoAdjust="0"/>
    <p:restoredTop sz="80702" autoAdjust="0"/>
  </p:normalViewPr>
  <p:slideViewPr>
    <p:cSldViewPr snapToGrid="0">
      <p:cViewPr varScale="1">
        <p:scale>
          <a:sx n="54" d="100"/>
          <a:sy n="54" d="100"/>
        </p:scale>
        <p:origin x="12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3FD74BF-9CD9-4A85-A347-CE1D6B3476A9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F764709-3A98-43CC-BB2F-13275042B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5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רוב הבלוקים כאן מוכרים למעט ה SE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0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הבלוק SE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Squeeze-Excitation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מתמקד יותר בקשרים בין הערוצים השונים ומשנה את הכניסה כך שבמוצא יהיה מידע חשוב יותר. הוא למעשה ממשקל את הערוצים השונים בהתאם לחשיבותם.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מה שקורה בבלוק הזה, זה לקחת ממוצע על כל ערוץ, את </a:t>
            </a:r>
            <a:r>
              <a:rPr lang="he-I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הוקטור</a:t>
            </a:r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ממוצעים הזה להעביר בשכבה ליניארית שמכווצת אותו (לפשל פי 2) ואז שכבה שמגדילה אותו לגודל המקורי. </a:t>
            </a:r>
          </a:p>
          <a:p>
            <a:r>
              <a:rPr lang="he-I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בסוף מכפילים כל ערוץ במוצא המתאים בווקטור הזה.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8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76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כאן ניתן לראות שככל ששונות הרעש קטנה כך משתפר ה </a:t>
            </a:r>
            <a:r>
              <a:rPr lang="he-IL" dirty="0" err="1"/>
              <a:t>psnr</a:t>
            </a:r>
            <a:r>
              <a:rPr lang="he-IL" dirty="0"/>
              <a:t> .</a:t>
            </a:r>
          </a:p>
          <a:p>
            <a:pPr marL="0" algn="r" defTabSz="914400" rtl="1" eaLnBrk="1" latinLnBrk="0" hangingPunct="1"/>
            <a:r>
              <a:rPr lang="he-IL" dirty="0"/>
              <a:t>בנוסף אנחנו רואים שגם גודל תמונה גדול יותר תורם למדד זה. אנחנו מסבירים זאת על ידי כך שהמיצוע הנגרם על ידי </a:t>
            </a:r>
            <a:r>
              <a:rPr lang="he-IL" dirty="0" err="1"/>
              <a:t>הלוס</a:t>
            </a:r>
            <a:r>
              <a:rPr lang="he-IL" dirty="0"/>
              <a:t> יוצא טוב יותר עקב האזורים הגדולים יותר שיש בתמונה גדולה יותר.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1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בהשוואה למאמרים שביצעו ממש NAS עבור משימת השחזור, אנחנו רואים שהמודל שלנו עם אמצעי החישוב שלנו ביצעו את ההסקה מהר יותר משמעותית.</a:t>
            </a:r>
          </a:p>
          <a:p>
            <a:pPr marL="0" algn="r" defTabSz="914400" rtl="1" eaLnBrk="1" latinLnBrk="0" hangingPunct="1"/>
            <a:r>
              <a:rPr lang="he-IL" dirty="0"/>
              <a:t>בנוסף, ניתן לראות שה </a:t>
            </a:r>
            <a:r>
              <a:rPr lang="he-IL" dirty="0" err="1"/>
              <a:t>psnr</a:t>
            </a:r>
            <a:r>
              <a:rPr lang="he-IL" dirty="0"/>
              <a:t> שלנו טוב יותר.</a:t>
            </a:r>
          </a:p>
          <a:p>
            <a:pPr marL="0" algn="r" defTabSz="914400" rtl="1" eaLnBrk="1" latinLnBrk="0" hangingPunct="1"/>
            <a:r>
              <a:rPr lang="he-IL" dirty="0"/>
              <a:t>אמנם השתמשנו בגודל באטצ של 16 אבל גם כשמשתמשים בגודל של 1 המספרים שלנו הם מילי-שניות בודדים.</a:t>
            </a:r>
          </a:p>
          <a:p>
            <a:pPr marL="0" algn="r" defTabSz="914400" rtl="1" eaLnBrk="1" latinLnBrk="0" hangingPunct="1"/>
            <a:r>
              <a:rPr lang="he-IL" dirty="0"/>
              <a:t>דיסקליימר: ההשוואה היא לא באותם תנאים – דאטה שונה ומעבד שונה.</a:t>
            </a: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5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8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59EC29-AB51-4235-93D7-D93A9A0D5173}" type="datetimeFigureOut">
              <a:rPr lang="en-US" smtClean="0"/>
              <a:t>02-Oct-21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rakmam/Denoi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547ABB-87EF-4BB5-AF66-CAB3A437D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643467"/>
            <a:ext cx="10415103" cy="3471333"/>
          </a:xfrm>
        </p:spPr>
        <p:txBody>
          <a:bodyPr anchor="ctr">
            <a:norm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0510-7255 – Deep Learning</a:t>
            </a: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Final Project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C39648-26F4-4AAF-8522-7B25C40AC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976" y="4482547"/>
            <a:ext cx="7038048" cy="149322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NAS-Based Image denoising</a:t>
            </a:r>
            <a:endParaRPr lang="en-US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algn="ctr"/>
            <a:r>
              <a:rPr lang="en-US" sz="1600" dirty="0"/>
              <a:t>Barak </a:t>
            </a:r>
            <a:r>
              <a:rPr lang="en-US" sz="1600" dirty="0" err="1"/>
              <a:t>mamistvalov</a:t>
            </a:r>
            <a:r>
              <a:rPr lang="en-US" sz="1600" dirty="0"/>
              <a:t>, </a:t>
            </a:r>
            <a:r>
              <a:rPr lang="en-US" sz="1600" dirty="0" err="1"/>
              <a:t>roy</a:t>
            </a:r>
            <a:r>
              <a:rPr lang="en-US" sz="1600" dirty="0"/>
              <a:t> Hachnochi</a:t>
            </a:r>
          </a:p>
          <a:p>
            <a:pPr algn="ctr"/>
            <a:br>
              <a:rPr lang="en-US" sz="1600" dirty="0"/>
            </a:b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David" panose="020E0502060401010101" pitchFamily="34" charset="-79"/>
                <a:hlinkClick r:id="rId2"/>
              </a:rPr>
              <a:t>https://github.com/barakmam/Denoising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69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F25E-2747-6945-9B18-61C3018D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IL" dirty="0"/>
              <a:t>Gaussian noise with std of 0.2 and 0.3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Data – HQ faces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FFHQ – 70K (will be presented next)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CelebA</a:t>
            </a:r>
            <a:r>
              <a:rPr lang="en-US" dirty="0"/>
              <a:t> – 200K</a:t>
            </a:r>
          </a:p>
          <a:p>
            <a:pPr marL="201168" lvl="1" indent="0">
              <a:buNone/>
            </a:pPr>
            <a:endParaRPr lang="en-IL" dirty="0"/>
          </a:p>
          <a:p>
            <a:pPr marL="201168" lvl="1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27341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87" y="1082949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IL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F25E-2747-6945-9B18-61C3018D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7" y="1785252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L" dirty="0"/>
              <a:t>  </a:t>
            </a:r>
            <a:r>
              <a:rPr lang="en-US" dirty="0"/>
              <a:t>Input size 32, noise std 0.2</a:t>
            </a:r>
            <a:endParaRPr lang="en-IL" dirty="0"/>
          </a:p>
        </p:txBody>
      </p:sp>
      <p:pic>
        <p:nvPicPr>
          <p:cNvPr id="5" name="Picture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A2E71A3-9F4B-6744-B4ED-1F4C5ACCB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59" y="16785"/>
            <a:ext cx="8052420" cy="4381031"/>
          </a:xfrm>
          <a:prstGeom prst="rect">
            <a:avLst/>
          </a:prstGeom>
        </p:spPr>
      </p:pic>
      <p:pic>
        <p:nvPicPr>
          <p:cNvPr id="7" name="Picture 6" descr="A picture containing text, colorful, blurry&#10;&#10;Description automatically generated">
            <a:extLst>
              <a:ext uri="{FF2B5EF4-FFF2-40B4-BE49-F238E27FC236}">
                <a16:creationId xmlns:a16="http://schemas.microsoft.com/office/drawing/2014/main" id="{FE69BBA4-C301-3F4B-8D11-A7A5F072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726" y="4427796"/>
            <a:ext cx="5562600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87" y="1082949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IL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F25E-2747-6945-9B18-61C3018D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7" y="1785252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L" dirty="0"/>
              <a:t>  </a:t>
            </a:r>
            <a:r>
              <a:rPr lang="en-US" dirty="0"/>
              <a:t>Input size 128, noise std 0.2</a:t>
            </a:r>
            <a:endParaRPr lang="en-IL" dirty="0"/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pic>
        <p:nvPicPr>
          <p:cNvPr id="6" name="Picture 5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A5B8773-A4CE-F740-A83F-07FF2464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77" y="0"/>
            <a:ext cx="7889823" cy="4382392"/>
          </a:xfrm>
          <a:prstGeom prst="rect">
            <a:avLst/>
          </a:prstGeom>
        </p:spPr>
      </p:pic>
      <p:pic>
        <p:nvPicPr>
          <p:cNvPr id="8" name="Picture 7" descr="A collage of 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1689913-2C59-AD44-8EE9-DCBF249B2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288" y="4382392"/>
            <a:ext cx="5832423" cy="19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87" y="1082949"/>
            <a:ext cx="10058400" cy="702303"/>
          </a:xfrm>
        </p:spPr>
        <p:txBody>
          <a:bodyPr>
            <a:normAutofit fontScale="90000"/>
          </a:bodyPr>
          <a:lstStyle/>
          <a:p>
            <a:r>
              <a:rPr lang="en-IL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F25E-2747-6945-9B18-61C3018D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7" y="1785252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L" dirty="0"/>
              <a:t>  </a:t>
            </a:r>
            <a:r>
              <a:rPr lang="en-US" dirty="0"/>
              <a:t>Input size 128, noise std 0.3</a:t>
            </a:r>
            <a:endParaRPr lang="en-IL" dirty="0"/>
          </a:p>
          <a:p>
            <a:pPr>
              <a:buFont typeface="Courier New" panose="02070309020205020404" pitchFamily="49" charset="0"/>
              <a:buChar char="o"/>
            </a:pPr>
            <a:endParaRPr lang="en-IL" dirty="0"/>
          </a:p>
        </p:txBody>
      </p:sp>
      <p:pic>
        <p:nvPicPr>
          <p:cNvPr id="7" name="Picture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7710AA9B-4F93-DA4C-9FCE-FDB8744B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79" y="0"/>
            <a:ext cx="7784891" cy="4369852"/>
          </a:xfrm>
          <a:prstGeom prst="rect">
            <a:avLst/>
          </a:prstGeom>
        </p:spPr>
      </p:pic>
      <p:pic>
        <p:nvPicPr>
          <p:cNvPr id="9" name="Picture 8" descr="A collage of 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0094CD9-0583-FC41-8D18-54B143AD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24" y="4369852"/>
            <a:ext cx="5943600" cy="200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2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</a:t>
            </a:r>
            <a:r>
              <a:rPr lang="en-IL" b="1" dirty="0"/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93760-CCCC-9C4D-A18A-05132540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L" dirty="0"/>
              <a:t> </a:t>
            </a:r>
            <a:r>
              <a:rPr lang="en-US" dirty="0"/>
              <a:t>Train using a single</a:t>
            </a:r>
            <a:br>
              <a:rPr lang="en-US" dirty="0"/>
            </a:br>
            <a:r>
              <a:rPr lang="en-US" dirty="0"/>
              <a:t>  GPU (Nvidia A100-SXM4-40GB).</a:t>
            </a:r>
            <a:endParaRPr lang="he-IL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Good inference time per-image.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As expected, the latency improves</a:t>
            </a:r>
            <a:br>
              <a:rPr lang="en-US" dirty="0"/>
            </a:br>
            <a:r>
              <a:rPr lang="en-US" dirty="0"/>
              <a:t>  as the batch size increases</a:t>
            </a:r>
            <a:br>
              <a:rPr lang="en-US" dirty="0"/>
            </a:br>
            <a:r>
              <a:rPr lang="en-US" dirty="0"/>
              <a:t>  (parallelized work of the GPU).</a:t>
            </a:r>
            <a:endParaRPr lang="en-IL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201168" lvl="1" indent="0">
              <a:buNone/>
            </a:pPr>
            <a:endParaRPr lang="en-IL" dirty="0"/>
          </a:p>
          <a:p>
            <a:pPr marL="201168" lvl="1" indent="0">
              <a:buNone/>
            </a:pPr>
            <a:endParaRPr lang="en-IL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54367FD-3D89-C646-8DEE-63714D83F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35" y="554636"/>
            <a:ext cx="7104795" cy="55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Quantitative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949586-7A6D-4042-8611-2D79E616B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22264"/>
              </p:ext>
            </p:extLst>
          </p:nvPr>
        </p:nvGraphicFramePr>
        <p:xfrm>
          <a:off x="1067300" y="2338466"/>
          <a:ext cx="10058400" cy="3942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1779">
                  <a:extLst>
                    <a:ext uri="{9D8B030D-6E8A-4147-A177-3AD203B41FA5}">
                      <a16:colId xmlns:a16="http://schemas.microsoft.com/office/drawing/2014/main" val="2170165093"/>
                    </a:ext>
                  </a:extLst>
                </a:gridCol>
                <a:gridCol w="913325">
                  <a:extLst>
                    <a:ext uri="{9D8B030D-6E8A-4147-A177-3AD203B41FA5}">
                      <a16:colId xmlns:a16="http://schemas.microsoft.com/office/drawing/2014/main" val="510403380"/>
                    </a:ext>
                  </a:extLst>
                </a:gridCol>
                <a:gridCol w="1698633">
                  <a:extLst>
                    <a:ext uri="{9D8B030D-6E8A-4147-A177-3AD203B41FA5}">
                      <a16:colId xmlns:a16="http://schemas.microsoft.com/office/drawing/2014/main" val="1480296093"/>
                    </a:ext>
                  </a:extLst>
                </a:gridCol>
                <a:gridCol w="1065007">
                  <a:extLst>
                    <a:ext uri="{9D8B030D-6E8A-4147-A177-3AD203B41FA5}">
                      <a16:colId xmlns:a16="http://schemas.microsoft.com/office/drawing/2014/main" val="2128719170"/>
                    </a:ext>
                  </a:extLst>
                </a:gridCol>
                <a:gridCol w="2614108">
                  <a:extLst>
                    <a:ext uri="{9D8B030D-6E8A-4147-A177-3AD203B41FA5}">
                      <a16:colId xmlns:a16="http://schemas.microsoft.com/office/drawing/2014/main" val="1797882004"/>
                    </a:ext>
                  </a:extLst>
                </a:gridCol>
                <a:gridCol w="2705548">
                  <a:extLst>
                    <a:ext uri="{9D8B030D-6E8A-4147-A177-3AD203B41FA5}">
                      <a16:colId xmlns:a16="http://schemas.microsoft.com/office/drawing/2014/main" val="2994497741"/>
                    </a:ext>
                  </a:extLst>
                </a:gridCol>
              </a:tblGrid>
              <a:tr h="9856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Input size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Std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Model parameters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PSNR [dB]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Avg image inference time – GPU [</a:t>
                      </a:r>
                      <a:r>
                        <a:rPr lang="en-US" sz="2000" dirty="0" err="1">
                          <a:effectLst/>
                        </a:rPr>
                        <a:t>ms</a:t>
                      </a:r>
                      <a:r>
                        <a:rPr lang="en-US" sz="2000" dirty="0">
                          <a:effectLst/>
                        </a:rPr>
                        <a:t>]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Avg image inference time – CPU [ms]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449013"/>
                  </a:ext>
                </a:extLst>
              </a:tr>
              <a:tr h="49280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3,876,102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26.2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0.46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1.64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9295624"/>
                  </a:ext>
                </a:extLst>
              </a:tr>
              <a:tr h="49280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0.3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3,876,102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24.5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0.46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1.64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106836"/>
                  </a:ext>
                </a:extLst>
              </a:tr>
              <a:tr h="49280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3,876,102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28.4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0.6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6.04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268917"/>
                  </a:ext>
                </a:extLst>
              </a:tr>
              <a:tr h="49280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0.3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3,876,102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26.8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0.6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6.04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3631132"/>
                  </a:ext>
                </a:extLst>
              </a:tr>
              <a:tr h="49280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128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5,969,774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29.4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0.75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22.2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382590"/>
                  </a:ext>
                </a:extLst>
              </a:tr>
              <a:tr h="49280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128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5,969,774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27.9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0.75</a:t>
                      </a:r>
                      <a:endParaRPr lang="en-IL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22.2</a:t>
                      </a:r>
                      <a:endParaRPr lang="en-IL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007538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793760-CCCC-9C4D-A18A-05132540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1758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L" dirty="0"/>
              <a:t> </a:t>
            </a:r>
            <a:r>
              <a:rPr lang="en-US" dirty="0"/>
              <a:t>Inference times are presented for batch size 16.</a:t>
            </a:r>
            <a:endParaRPr lang="en-IL" dirty="0"/>
          </a:p>
          <a:p>
            <a:pPr marL="201168" lvl="1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1032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6E06-DEE0-E848-B5F4-8753704C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Quantitative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5238F5E-B48F-9640-A361-EC157A65C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1256447"/>
                  </p:ext>
                </p:extLst>
              </p:nvPr>
            </p:nvGraphicFramePr>
            <p:xfrm>
              <a:off x="611101" y="2113613"/>
              <a:ext cx="11196409" cy="37925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13878">
                      <a:extLst>
                        <a:ext uri="{9D8B030D-6E8A-4147-A177-3AD203B41FA5}">
                          <a16:colId xmlns:a16="http://schemas.microsoft.com/office/drawing/2014/main" val="1948037085"/>
                        </a:ext>
                      </a:extLst>
                    </a:gridCol>
                    <a:gridCol w="1413641">
                      <a:extLst>
                        <a:ext uri="{9D8B030D-6E8A-4147-A177-3AD203B41FA5}">
                          <a16:colId xmlns:a16="http://schemas.microsoft.com/office/drawing/2014/main" val="1601981580"/>
                        </a:ext>
                      </a:extLst>
                    </a:gridCol>
                    <a:gridCol w="1425321">
                      <a:extLst>
                        <a:ext uri="{9D8B030D-6E8A-4147-A177-3AD203B41FA5}">
                          <a16:colId xmlns:a16="http://schemas.microsoft.com/office/drawing/2014/main" val="520394147"/>
                        </a:ext>
                      </a:extLst>
                    </a:gridCol>
                    <a:gridCol w="1502410">
                      <a:extLst>
                        <a:ext uri="{9D8B030D-6E8A-4147-A177-3AD203B41FA5}">
                          <a16:colId xmlns:a16="http://schemas.microsoft.com/office/drawing/2014/main" val="490298578"/>
                        </a:ext>
                      </a:extLst>
                    </a:gridCol>
                    <a:gridCol w="1009743">
                      <a:extLst>
                        <a:ext uri="{9D8B030D-6E8A-4147-A177-3AD203B41FA5}">
                          <a16:colId xmlns:a16="http://schemas.microsoft.com/office/drawing/2014/main" val="4125429240"/>
                        </a:ext>
                      </a:extLst>
                    </a:gridCol>
                    <a:gridCol w="1514615">
                      <a:extLst>
                        <a:ext uri="{9D8B030D-6E8A-4147-A177-3AD203B41FA5}">
                          <a16:colId xmlns:a16="http://schemas.microsoft.com/office/drawing/2014/main" val="4054845352"/>
                        </a:ext>
                      </a:extLst>
                    </a:gridCol>
                    <a:gridCol w="2316801">
                      <a:extLst>
                        <a:ext uri="{9D8B030D-6E8A-4147-A177-3AD203B41FA5}">
                          <a16:colId xmlns:a16="http://schemas.microsoft.com/office/drawing/2014/main" val="1839707994"/>
                        </a:ext>
                      </a:extLst>
                    </a:gridCol>
                  </a:tblGrid>
                  <a:tr h="1625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Model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Dataset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Input size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Std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PSNR [dB]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Avg image inference time [</a:t>
                          </a:r>
                          <a:r>
                            <a:rPr lang="en-US" sz="2400" dirty="0" err="1">
                              <a:effectLst/>
                            </a:rPr>
                            <a:t>ms</a:t>
                          </a:r>
                          <a:r>
                            <a:rPr lang="en-US" sz="2400" dirty="0">
                              <a:effectLst/>
                            </a:rPr>
                            <a:t>]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Inference device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3106907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MoD-NAS [24] 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Urban100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128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195</m:t>
                                </m:r>
                              </m:oMath>
                            </m:oMathPara>
                          </a14:m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26.88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114.5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RTX 2080Ti GPU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45826259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HiNAS </a:t>
                          </a:r>
                          <a:r>
                            <a:rPr lang="en-US" sz="2400" u="none" strike="noStrike">
                              <a:effectLst/>
                            </a:rPr>
                            <a:t>[25]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BSD500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64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>
                                    <a:effectLst/>
                                    <a:latin typeface="Cambria Math" panose="02040503050406030204" pitchFamily="18" charset="0"/>
                                  </a:rPr>
                                  <m:t>195</m:t>
                                </m:r>
                              </m:oMath>
                            </m:oMathPara>
                          </a14:m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26.77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416.25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NVIDIA GTX 980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58844635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Ours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FFHQ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128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0.2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effectLst/>
                            </a:rPr>
                            <a:t>29.4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effectLst/>
                            </a:rPr>
                            <a:t>0.75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Nvidia A100-SXM4-40GB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0143844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Ours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FFHQ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64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0.2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effectLst/>
                            </a:rPr>
                            <a:t>28.4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400" b="1" dirty="0">
                              <a:effectLst/>
                            </a:rPr>
                            <a:t>0.6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v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896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5238F5E-B48F-9640-A361-EC157A65C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1256447"/>
                  </p:ext>
                </p:extLst>
              </p:nvPr>
            </p:nvGraphicFramePr>
            <p:xfrm>
              <a:off x="611101" y="2113613"/>
              <a:ext cx="11196409" cy="37925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13878">
                      <a:extLst>
                        <a:ext uri="{9D8B030D-6E8A-4147-A177-3AD203B41FA5}">
                          <a16:colId xmlns:a16="http://schemas.microsoft.com/office/drawing/2014/main" val="1948037085"/>
                        </a:ext>
                      </a:extLst>
                    </a:gridCol>
                    <a:gridCol w="1413641">
                      <a:extLst>
                        <a:ext uri="{9D8B030D-6E8A-4147-A177-3AD203B41FA5}">
                          <a16:colId xmlns:a16="http://schemas.microsoft.com/office/drawing/2014/main" val="1601981580"/>
                        </a:ext>
                      </a:extLst>
                    </a:gridCol>
                    <a:gridCol w="1425321">
                      <a:extLst>
                        <a:ext uri="{9D8B030D-6E8A-4147-A177-3AD203B41FA5}">
                          <a16:colId xmlns:a16="http://schemas.microsoft.com/office/drawing/2014/main" val="520394147"/>
                        </a:ext>
                      </a:extLst>
                    </a:gridCol>
                    <a:gridCol w="1502410">
                      <a:extLst>
                        <a:ext uri="{9D8B030D-6E8A-4147-A177-3AD203B41FA5}">
                          <a16:colId xmlns:a16="http://schemas.microsoft.com/office/drawing/2014/main" val="490298578"/>
                        </a:ext>
                      </a:extLst>
                    </a:gridCol>
                    <a:gridCol w="1009743">
                      <a:extLst>
                        <a:ext uri="{9D8B030D-6E8A-4147-A177-3AD203B41FA5}">
                          <a16:colId xmlns:a16="http://schemas.microsoft.com/office/drawing/2014/main" val="4125429240"/>
                        </a:ext>
                      </a:extLst>
                    </a:gridCol>
                    <a:gridCol w="1514615">
                      <a:extLst>
                        <a:ext uri="{9D8B030D-6E8A-4147-A177-3AD203B41FA5}">
                          <a16:colId xmlns:a16="http://schemas.microsoft.com/office/drawing/2014/main" val="4054845352"/>
                        </a:ext>
                      </a:extLst>
                    </a:gridCol>
                    <a:gridCol w="2316801">
                      <a:extLst>
                        <a:ext uri="{9D8B030D-6E8A-4147-A177-3AD203B41FA5}">
                          <a16:colId xmlns:a16="http://schemas.microsoft.com/office/drawing/2014/main" val="1839707994"/>
                        </a:ext>
                      </a:extLst>
                    </a:gridCol>
                  </a:tblGrid>
                  <a:tr h="1625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Model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Dataset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Input size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Std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PSNR [dB]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Avg image inference time [</a:t>
                          </a:r>
                          <a:r>
                            <a:rPr lang="en-US" sz="2400" dirty="0" err="1">
                              <a:effectLst/>
                            </a:rPr>
                            <a:t>ms</a:t>
                          </a:r>
                          <a:r>
                            <a:rPr lang="en-US" sz="2400" dirty="0">
                              <a:effectLst/>
                            </a:rPr>
                            <a:t>]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Inference device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3106907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MoD-NAS [24] 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Urban100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128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21849" t="-326190" r="-322689" b="-3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26.88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114.5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RTX 2080Ti GPU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45826259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HiNAS </a:t>
                          </a:r>
                          <a:r>
                            <a:rPr lang="en-US" sz="2400" u="none" strike="noStrike">
                              <a:effectLst/>
                            </a:rPr>
                            <a:t>[25]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BSD500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64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21849" t="-416279" r="-322689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26.77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416.25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NVIDIA GTX 980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58844635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Ours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FFHQ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128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0.2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effectLst/>
                            </a:rPr>
                            <a:t>29.4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effectLst/>
                            </a:rPr>
                            <a:t>0.75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Nvidia A100-SXM4-40GB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0143844"/>
                      </a:ext>
                    </a:extLst>
                  </a:tr>
                  <a:tr h="5417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Ours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FFHQ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>
                              <a:effectLst/>
                            </a:rPr>
                            <a:t>64</a:t>
                          </a:r>
                          <a:endParaRPr lang="en-IL" sz="24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effectLst/>
                            </a:rPr>
                            <a:t>0.2</a:t>
                          </a:r>
                          <a:endParaRPr lang="en-IL" sz="24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effectLst/>
                            </a:rPr>
                            <a:t>28.4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400" b="1" dirty="0">
                              <a:effectLst/>
                            </a:rPr>
                            <a:t>0.6</a:t>
                          </a:r>
                          <a:endParaRPr lang="en-IL" sz="24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 v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18964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18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50868B-DF3D-405E-8CCB-F4A0AA38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Suggested Future 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7045C-A8FF-4178-9392-6518DA8F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Conduct a fairer research regarding performance comparisons.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Create model designated for denoising using NAS process, taking key blocks from our model.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Put constraints both on runtime and memory resources.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Combine loss that is more suitable to improve perceptual perspective.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Consider more realistic noise instead of gaussian.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4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18BEE8-428B-4A0E-8885-81FE3A8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Table of Contents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D188E9-98B9-4050-9741-1183C581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Background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Chosen paper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Method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Results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Suggested future work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2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E71AC-3546-4B03-B402-7EFD5808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Background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FBBDC5E-95EE-46D4-87FA-2218B2D8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NAS (Neural Architecture Search) – Automate the process of designing models’ architectures.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A subtask is finding efficiency-aware architectures which may be used on compact devices.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MobilNetV3 – Manually designed for mobile devices.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Widely used as a building block for NAS methods.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Our aim is to perform efficient image denoising.</a:t>
            </a:r>
          </a:p>
          <a:p>
            <a:pPr marL="0" indent="0" algn="l" rtl="0">
              <a:buNone/>
            </a:pPr>
            <a:endParaRPr lang="en-US" sz="18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65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Chosen Paper – </a:t>
            </a:r>
            <a:r>
              <a:rPr lang="en-US" b="1" dirty="0" err="1"/>
              <a:t>HardCoRe</a:t>
            </a:r>
            <a:r>
              <a:rPr lang="en-US" b="1" dirty="0"/>
              <a:t>-NAS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824149" cy="4023360"/>
          </a:xfrm>
        </p:spPr>
        <p:txBody>
          <a:bodyPr/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“</a:t>
            </a:r>
            <a:r>
              <a:rPr lang="en-US" dirty="0" err="1"/>
              <a:t>HardCoRe</a:t>
            </a:r>
            <a:r>
              <a:rPr lang="en-US" dirty="0"/>
              <a:t>-NAS: Hard Constrained </a:t>
            </a:r>
            <a:r>
              <a:rPr lang="en-US" dirty="0" err="1"/>
              <a:t>diffeRentiable</a:t>
            </a:r>
            <a:r>
              <a:rPr lang="en-US" dirty="0"/>
              <a:t> Neural Architecture Search” [</a:t>
            </a:r>
            <a:r>
              <a:rPr lang="en-US" dirty="0" err="1"/>
              <a:t>Nayman</a:t>
            </a:r>
            <a:r>
              <a:rPr lang="en-US" dirty="0"/>
              <a:t>, </a:t>
            </a:r>
            <a:r>
              <a:rPr lang="en-US" dirty="0" err="1"/>
              <a:t>Aflalo</a:t>
            </a:r>
            <a:r>
              <a:rPr lang="en-US" dirty="0"/>
              <a:t> et. al.]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Searched for architectures validation accuracy under predefined latency constraints.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Used a differentiable NAS approach by applying the stochastic Frank-Wolfe algorithm.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Originally designed for the image classification task.</a:t>
            </a:r>
          </a:p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Achieved excellent results for the latency-accuracy tradeoff.</a:t>
            </a:r>
          </a:p>
        </p:txBody>
      </p:sp>
    </p:spTree>
    <p:extLst>
      <p:ext uri="{BB962C8B-B14F-4D97-AF65-F5344CB8AC3E}">
        <p14:creationId xmlns:p14="http://schemas.microsoft.com/office/powerpoint/2010/main" val="114831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Chosen Paper – </a:t>
            </a:r>
            <a:r>
              <a:rPr lang="en-US" b="1" dirty="0" err="1"/>
              <a:t>HardCoRe</a:t>
            </a:r>
            <a:r>
              <a:rPr lang="en-US" b="1" dirty="0"/>
              <a:t>-NAS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52C7548-17DC-4DE8-A2AB-A2A6095BBB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68041" y="1901703"/>
            <a:ext cx="6455917" cy="44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6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Method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Use skeleton from NAS process for classification task as an encoder.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Adapt the model to the image denoising task:</a:t>
            </a:r>
            <a:endParaRPr lang="he-IL" dirty="0"/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Add “decoding” layers by </a:t>
            </a:r>
            <a:r>
              <a:rPr lang="en-US" dirty="0" err="1"/>
              <a:t>upsampling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Modify architecture considering image size.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L2 loss, </a:t>
            </a:r>
            <a:r>
              <a:rPr lang="en-IL" dirty="0"/>
              <a:t>ADAM optimizer</a:t>
            </a:r>
            <a:r>
              <a:rPr lang="en-US" dirty="0"/>
              <a:t>.</a:t>
            </a:r>
            <a:endParaRPr lang="en-IL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L" dirty="0"/>
              <a:t>  Augmentation: Random horizontal flip (faces data)</a:t>
            </a:r>
            <a:r>
              <a:rPr lang="en-US" dirty="0"/>
              <a:t>.</a:t>
            </a:r>
            <a:endParaRPr lang="en-IL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FC377D-6197-4D56-BC60-16F364DBCFC1}"/>
              </a:ext>
            </a:extLst>
          </p:cNvPr>
          <p:cNvSpPr/>
          <p:nvPr/>
        </p:nvSpPr>
        <p:spPr>
          <a:xfrm>
            <a:off x="9288780" y="2512260"/>
            <a:ext cx="1895475" cy="2086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7B89A8-5851-4286-BF56-73FD5C551485}"/>
              </a:ext>
            </a:extLst>
          </p:cNvPr>
          <p:cNvSpPr/>
          <p:nvPr/>
        </p:nvSpPr>
        <p:spPr>
          <a:xfrm>
            <a:off x="9456147" y="2818361"/>
            <a:ext cx="1560740" cy="2086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89988B-10BA-4795-AC9C-8E0690CE77DC}"/>
              </a:ext>
            </a:extLst>
          </p:cNvPr>
          <p:cNvSpPr/>
          <p:nvPr/>
        </p:nvSpPr>
        <p:spPr>
          <a:xfrm>
            <a:off x="9636442" y="3128930"/>
            <a:ext cx="1200150" cy="2086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95934A-533C-4A49-9FCF-0614D710F70E}"/>
              </a:ext>
            </a:extLst>
          </p:cNvPr>
          <p:cNvSpPr/>
          <p:nvPr/>
        </p:nvSpPr>
        <p:spPr>
          <a:xfrm>
            <a:off x="9984104" y="3720268"/>
            <a:ext cx="504825" cy="2086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C7D6BE-A845-4268-90FE-56BB09C8A3E1}"/>
              </a:ext>
            </a:extLst>
          </p:cNvPr>
          <p:cNvSpPr/>
          <p:nvPr/>
        </p:nvSpPr>
        <p:spPr>
          <a:xfrm>
            <a:off x="9830972" y="3429000"/>
            <a:ext cx="811090" cy="2086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E85B2-DC63-432E-A16E-120BCA90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324" y="1803016"/>
            <a:ext cx="481080" cy="48108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D6F4704-5000-49ED-AEBA-B821200A1496}"/>
              </a:ext>
            </a:extLst>
          </p:cNvPr>
          <p:cNvSpPr/>
          <p:nvPr/>
        </p:nvSpPr>
        <p:spPr>
          <a:xfrm>
            <a:off x="10742040" y="4354767"/>
            <a:ext cx="827280" cy="20866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F9A750-4504-4F37-8D8E-C8DF57BD9055}"/>
              </a:ext>
            </a:extLst>
          </p:cNvPr>
          <p:cNvSpPr/>
          <p:nvPr/>
        </p:nvSpPr>
        <p:spPr>
          <a:xfrm>
            <a:off x="9400901" y="4354767"/>
            <a:ext cx="811090" cy="2086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08524D-AB21-4A8E-B3C1-92832E0992E5}"/>
              </a:ext>
            </a:extLst>
          </p:cNvPr>
          <p:cNvSpPr/>
          <p:nvPr/>
        </p:nvSpPr>
        <p:spPr>
          <a:xfrm>
            <a:off x="9206371" y="4646035"/>
            <a:ext cx="1200150" cy="2086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88135F-8916-4EC0-93A0-93D3D88A02E8}"/>
              </a:ext>
            </a:extLst>
          </p:cNvPr>
          <p:cNvSpPr/>
          <p:nvPr/>
        </p:nvSpPr>
        <p:spPr>
          <a:xfrm>
            <a:off x="9050602" y="4952136"/>
            <a:ext cx="1560740" cy="2086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5A3A896-8184-4C63-ADFA-82C7B57580A9}"/>
              </a:ext>
            </a:extLst>
          </p:cNvPr>
          <p:cNvSpPr/>
          <p:nvPr/>
        </p:nvSpPr>
        <p:spPr>
          <a:xfrm>
            <a:off x="8858708" y="5265083"/>
            <a:ext cx="1895475" cy="2086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DD2725-204A-44F3-8059-F0AE405D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05" y="5702924"/>
            <a:ext cx="481080" cy="4810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903E06-DB62-4713-BA7A-C91A27F0516A}"/>
              </a:ext>
            </a:extLst>
          </p:cNvPr>
          <p:cNvCxnSpPr>
            <a:stCxn id="10" idx="2"/>
            <a:endCxn id="4" idx="0"/>
          </p:cNvCxnSpPr>
          <p:nvPr/>
        </p:nvCxnSpPr>
        <p:spPr>
          <a:xfrm flipH="1">
            <a:off x="10236518" y="2284096"/>
            <a:ext cx="2346" cy="228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365E7D-3F58-4218-9535-0D7F03938E08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9806445" y="5473750"/>
            <a:ext cx="1" cy="22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30CDE66-BD56-4E32-9AFB-29D5A97AF8E4}"/>
              </a:ext>
            </a:extLst>
          </p:cNvPr>
          <p:cNvCxnSpPr>
            <a:stCxn id="7" idx="2"/>
            <a:endCxn id="12" idx="0"/>
          </p:cNvCxnSpPr>
          <p:nvPr/>
        </p:nvCxnSpPr>
        <p:spPr>
          <a:xfrm rot="5400000">
            <a:off x="9808566" y="3926816"/>
            <a:ext cx="425832" cy="4300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ADF2B2B-65DC-4DDF-8D34-CFB69145C202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rot="16200000" flipH="1">
            <a:off x="10483182" y="3682269"/>
            <a:ext cx="425832" cy="9191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9012B2-AEE1-483B-ADD1-DA451D23FBD8}"/>
              </a:ext>
            </a:extLst>
          </p:cNvPr>
          <p:cNvCxnSpPr>
            <a:cxnSpLocks/>
          </p:cNvCxnSpPr>
          <p:nvPr/>
        </p:nvCxnSpPr>
        <p:spPr>
          <a:xfrm>
            <a:off x="10754183" y="4206558"/>
            <a:ext cx="746540" cy="446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FE0F6E-8C50-47D0-9FE3-09281A4A3BA4}"/>
              </a:ext>
            </a:extLst>
          </p:cNvPr>
          <p:cNvCxnSpPr>
            <a:cxnSpLocks/>
          </p:cNvCxnSpPr>
          <p:nvPr/>
        </p:nvCxnSpPr>
        <p:spPr>
          <a:xfrm flipH="1">
            <a:off x="10766346" y="4235035"/>
            <a:ext cx="734377" cy="418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77BAC78F-C2E9-4C11-94CB-C920FAC3E442}"/>
              </a:ext>
            </a:extLst>
          </p:cNvPr>
          <p:cNvSpPr/>
          <p:nvPr/>
        </p:nvSpPr>
        <p:spPr>
          <a:xfrm>
            <a:off x="9050602" y="2357660"/>
            <a:ext cx="250322" cy="166807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CDA08-C348-4461-88A3-197C886011E5}"/>
              </a:ext>
            </a:extLst>
          </p:cNvPr>
          <p:cNvSpPr txBox="1"/>
          <p:nvPr/>
        </p:nvSpPr>
        <p:spPr>
          <a:xfrm>
            <a:off x="7554165" y="2868531"/>
            <a:ext cx="1578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HardCoRe</a:t>
            </a:r>
            <a:r>
              <a:rPr lang="en-US" dirty="0">
                <a:solidFill>
                  <a:schemeClr val="accent1"/>
                </a:solidFill>
              </a:rPr>
              <a:t>-NAS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Skeleton</a:t>
            </a:r>
          </a:p>
        </p:txBody>
      </p:sp>
    </p:spTree>
    <p:extLst>
      <p:ext uri="{BB962C8B-B14F-4D97-AF65-F5344CB8AC3E}">
        <p14:creationId xmlns:p14="http://schemas.microsoft.com/office/powerpoint/2010/main" val="211555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1733"/>
            <a:ext cx="10058400" cy="1450757"/>
          </a:xfrm>
        </p:spPr>
        <p:txBody>
          <a:bodyPr/>
          <a:lstStyle/>
          <a:p>
            <a:pPr marL="0"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b="1" dirty="0"/>
              <a:t>Architecture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5086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DepthwiseSeparableConv</a:t>
            </a:r>
            <a:r>
              <a:rPr lang="en-US" dirty="0"/>
              <a:t> – convert RGB into initial feature </a:t>
            </a:r>
            <a:br>
              <a:rPr lang="en-US" dirty="0"/>
            </a:br>
            <a:r>
              <a:rPr lang="en-US" dirty="0"/>
              <a:t>  channels.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Sequential bottlenecks – 10 bottleneck blocks for feature</a:t>
            </a:r>
            <a:br>
              <a:rPr lang="en-US" dirty="0"/>
            </a:br>
            <a:r>
              <a:rPr lang="en-US" dirty="0"/>
              <a:t>  extraction and encoding.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NAS outcome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ConvBnAct</a:t>
            </a:r>
            <a:r>
              <a:rPr lang="en-US" dirty="0"/>
              <a:t> – enlarge the feature space in the same localization.</a:t>
            </a:r>
            <a:endParaRPr lang="en-IL"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L" dirty="0"/>
              <a:t> </a:t>
            </a:r>
            <a:r>
              <a:rPr lang="en-US" dirty="0"/>
              <a:t>Sequential decode – up-sample using transpose convolutions.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07935E-ED83-0E4E-AB62-1B7832BC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72" y="0"/>
            <a:ext cx="3925628" cy="62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1733"/>
            <a:ext cx="10058400" cy="1450757"/>
          </a:xfrm>
        </p:spPr>
        <p:txBody>
          <a:bodyPr/>
          <a:lstStyle/>
          <a:p>
            <a:pPr marL="0"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b="1" dirty="0"/>
              <a:t>Main Building Block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5086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main block is called Linear bottleneck which consists of several more basic blocks as described here: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2AD3A1-F47C-8E4A-A77E-A7A139E5C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0168" y="-1561484"/>
            <a:ext cx="3631664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6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1733"/>
            <a:ext cx="10058400" cy="1450757"/>
          </a:xfrm>
        </p:spPr>
        <p:txBody>
          <a:bodyPr>
            <a:normAutofit/>
          </a:bodyPr>
          <a:lstStyle/>
          <a:p>
            <a:pPr rtl="1"/>
            <a:r>
              <a:rPr lang="en-US" sz="4000" b="1" dirty="0"/>
              <a:t>Squeeze-Excitation Block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5086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Weights the channels according to feature importance.</a:t>
            </a:r>
            <a:endParaRPr lang="he-IL" dirty="0"/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Aims in utilizing channel-wise dependencies.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SENet</a:t>
            </a:r>
            <a:r>
              <a:rPr lang="en-US" dirty="0"/>
              <a:t> is NN formed by stacking SE blocks, </a:t>
            </a:r>
            <a:br>
              <a:rPr lang="en-US" dirty="0"/>
            </a:br>
            <a:r>
              <a:rPr lang="en-US" dirty="0"/>
              <a:t>  winner of ILSVRC2017 classification competition.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D9B8A-9DF4-0148-8AB1-1ED6E9E5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034" y="1960416"/>
            <a:ext cx="356965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6232"/>
      </p:ext>
    </p:extLst>
  </p:cSld>
  <p:clrMapOvr>
    <a:masterClrMapping/>
  </p:clrMapOvr>
</p:sld>
</file>

<file path=ppt/theme/theme1.xml><?xml version="1.0" encoding="utf-8"?>
<a:theme xmlns:a="http://schemas.openxmlformats.org/drawingml/2006/main" name="מבט לאחור">
  <a:themeElements>
    <a:clrScheme name="מבט לאחור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3404</TotalTime>
  <Words>828</Words>
  <Application>Microsoft Office PowerPoint</Application>
  <PresentationFormat>Widescreen</PresentationFormat>
  <Paragraphs>161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Cambria Math</vt:lpstr>
      <vt:lpstr>Courier New</vt:lpstr>
      <vt:lpstr>David</vt:lpstr>
      <vt:lpstr>Times New Roman</vt:lpstr>
      <vt:lpstr>מבט לאחור</vt:lpstr>
      <vt:lpstr>0510-7255 – Deep Learning Final Project</vt:lpstr>
      <vt:lpstr>Table of Contents</vt:lpstr>
      <vt:lpstr>Background</vt:lpstr>
      <vt:lpstr>Chosen Paper – HardCoRe-NAS</vt:lpstr>
      <vt:lpstr>Chosen Paper – HardCoRe-NAS</vt:lpstr>
      <vt:lpstr>Method</vt:lpstr>
      <vt:lpstr>Architecture</vt:lpstr>
      <vt:lpstr>Main Building Block</vt:lpstr>
      <vt:lpstr>Squeeze-Excitation Block</vt:lpstr>
      <vt:lpstr>Results</vt:lpstr>
      <vt:lpstr>Results</vt:lpstr>
      <vt:lpstr>Results</vt:lpstr>
      <vt:lpstr>Results</vt:lpstr>
      <vt:lpstr>Time Results</vt:lpstr>
      <vt:lpstr>Quantitative Results</vt:lpstr>
      <vt:lpstr>Quantitative Results</vt:lpstr>
      <vt:lpstr>Suggested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0510-6201 – Digital Signal Processing Final Project</dc:title>
  <dc:creator>Uri</dc:creator>
  <cp:lastModifiedBy>Roy Hachnochi</cp:lastModifiedBy>
  <cp:revision>131</cp:revision>
  <dcterms:created xsi:type="dcterms:W3CDTF">2021-09-10T19:40:24Z</dcterms:created>
  <dcterms:modified xsi:type="dcterms:W3CDTF">2021-10-02T11:33:44Z</dcterms:modified>
</cp:coreProperties>
</file>